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5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4"/>
    <p:restoredTop sz="94541"/>
  </p:normalViewPr>
  <p:slideViewPr>
    <p:cSldViewPr snapToGrid="0">
      <p:cViewPr>
        <p:scale>
          <a:sx n="140" d="100"/>
          <a:sy n="140" d="100"/>
        </p:scale>
        <p:origin x="24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15E18-C2A5-8C46-9D0E-369A735E632D}" type="datetimeFigureOut">
              <a:rPr lang="en-US" smtClean="0"/>
              <a:t>5/1/25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612A9-0FCB-134B-A934-5B0FAA35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094A5-42F5-2D7F-C5FD-37FB83F45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393FA-05AF-19BA-B730-DF5C93F5F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D58F9-E9B7-9C20-CD5F-B8DAB0906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EFD67-4E1D-9B6C-7994-02F1AC87C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612A9-0FCB-134B-A934-5B0FAA357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2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3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2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3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4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0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8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0412A-EE21-CB42-9E04-961D0C6985D8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C12F8-A82D-C742-9C44-50401D2D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ngimg.com/download/2414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smkrhodes@auburnschools.org" TargetMode="External"/><Relationship Id="rId4" Type="http://schemas.openxmlformats.org/officeDocument/2006/relationships/hyperlink" Target="https://pngimg.com/download/826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F7842-C742-51BF-829C-052D4D0F6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DC2BA4-DA13-982D-AEED-D37F873D951B}"/>
              </a:ext>
            </a:extLst>
          </p:cNvPr>
          <p:cNvSpPr/>
          <p:nvPr/>
        </p:nvSpPr>
        <p:spPr>
          <a:xfrm>
            <a:off x="3991327" y="4887347"/>
            <a:ext cx="2783393" cy="2812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Alternative Process 6">
            <a:extLst>
              <a:ext uri="{FF2B5EF4-FFF2-40B4-BE49-F238E27FC236}">
                <a16:creationId xmlns:a16="http://schemas.microsoft.com/office/drawing/2014/main" id="{042D8ADF-CF74-7A2E-4019-F189945E41D3}"/>
              </a:ext>
            </a:extLst>
          </p:cNvPr>
          <p:cNvSpPr/>
          <p:nvPr/>
        </p:nvSpPr>
        <p:spPr>
          <a:xfrm>
            <a:off x="155059" y="7740642"/>
            <a:ext cx="3684991" cy="127149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63A1B-79BB-D320-3D77-94C2586B7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989" y="124972"/>
            <a:ext cx="1186180" cy="1186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B7BEA2-F5FC-466A-6173-490F434DC44B}"/>
              </a:ext>
            </a:extLst>
          </p:cNvPr>
          <p:cNvSpPr txBox="1"/>
          <p:nvPr/>
        </p:nvSpPr>
        <p:spPr>
          <a:xfrm>
            <a:off x="2743200" y="426720"/>
            <a:ext cx="219456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EF2409-49A1-F20E-553A-DD35F49A84E1}"/>
              </a:ext>
            </a:extLst>
          </p:cNvPr>
          <p:cNvSpPr txBox="1"/>
          <p:nvPr/>
        </p:nvSpPr>
        <p:spPr>
          <a:xfrm>
            <a:off x="663574" y="68989"/>
            <a:ext cx="63538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radley Hand" pitchFamily="2" charset="77"/>
                <a:cs typeface="Viner Hand ITC" panose="020F0502020204030204" pitchFamily="34" charset="0"/>
              </a:rPr>
              <a:t>     Mrs. </a:t>
            </a:r>
            <a:r>
              <a:rPr lang="en-US" sz="2800" b="1" dirty="0" err="1">
                <a:latin typeface="Bradley Hand" pitchFamily="2" charset="77"/>
                <a:cs typeface="Viner Hand ITC" panose="020F0502020204030204" pitchFamily="34" charset="0"/>
              </a:rPr>
              <a:t>Rhodess</a:t>
            </a:r>
            <a:r>
              <a:rPr lang="en-US" sz="2800" b="1" dirty="0">
                <a:latin typeface="Bradley Hand" pitchFamily="2" charset="77"/>
                <a:cs typeface="Viner Hand ITC" panose="020F0502020204030204" pitchFamily="34" charset="0"/>
              </a:rPr>
              <a:t>’ </a:t>
            </a:r>
            <a:r>
              <a:rPr lang="en-US" sz="2000" dirty="0">
                <a:latin typeface="Bradley Hand" pitchFamily="2" charset="77"/>
                <a:cs typeface="Viner Hand ITC" panose="020F0502020204030204" pitchFamily="34" charset="0"/>
              </a:rPr>
              <a:t>April 28-May 22</a:t>
            </a:r>
            <a:r>
              <a:rPr lang="en-US" sz="2400" dirty="0">
                <a:latin typeface="Bradley Hand" pitchFamily="2" charset="77"/>
                <a:cs typeface="Viner Hand ITC" panose="020F0502020204030204" pitchFamily="34" charset="0"/>
              </a:rPr>
              <a:t>	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Blacker Strokes - Personal use" panose="02000500000000000000" pitchFamily="2" charset="0"/>
                <a:cs typeface="Viner Hand ITC" panose="020F0502020204030204" pitchFamily="34" charset="0"/>
              </a:rPr>
              <a:t>ROCKING NEWSLETTER</a:t>
            </a:r>
          </a:p>
          <a:p>
            <a:endParaRPr lang="en-US" dirty="0">
              <a:solidFill>
                <a:srgbClr val="FF0000"/>
              </a:solidFill>
              <a:latin typeface="Blacker Strokes - Personal use" panose="02000500000000000000" pitchFamily="2" charset="0"/>
              <a:cs typeface="Viner Hand ITC" panose="020F0502020204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Blacker Strokes - Personal use" panose="02000500000000000000" pitchFamily="2" charset="0"/>
              <a:cs typeface="Viner Hand ITC" panose="020F0502020204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ROCK KAPAK 2" panose="02000503000000000000" pitchFamily="2" charset="0"/>
              <a:cs typeface="Viner Hand ITC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AEE6F-B931-90E1-058F-E1AE7DBA911B}"/>
              </a:ext>
            </a:extLst>
          </p:cNvPr>
          <p:cNvSpPr/>
          <p:nvPr/>
        </p:nvSpPr>
        <p:spPr>
          <a:xfrm>
            <a:off x="132098" y="1364428"/>
            <a:ext cx="3783590" cy="6309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Alternative Process 6">
            <a:extLst>
              <a:ext uri="{FF2B5EF4-FFF2-40B4-BE49-F238E27FC236}">
                <a16:creationId xmlns:a16="http://schemas.microsoft.com/office/drawing/2014/main" id="{ACA35200-2B58-89C5-CC3E-829866D642FF}"/>
              </a:ext>
            </a:extLst>
          </p:cNvPr>
          <p:cNvSpPr/>
          <p:nvPr/>
        </p:nvSpPr>
        <p:spPr>
          <a:xfrm>
            <a:off x="4025807" y="1198478"/>
            <a:ext cx="2652952" cy="357893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178E3-3393-7ED4-D7D8-A95C8D77940F}"/>
              </a:ext>
            </a:extLst>
          </p:cNvPr>
          <p:cNvSpPr txBox="1"/>
          <p:nvPr/>
        </p:nvSpPr>
        <p:spPr>
          <a:xfrm>
            <a:off x="4088800" y="1247533"/>
            <a:ext cx="251877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Blacker Strokes - Personal use" panose="02000500000000000000" pitchFamily="2" charset="0"/>
              </a:rPr>
              <a:t>Reminders</a:t>
            </a:r>
          </a:p>
          <a:p>
            <a:pPr algn="ctr"/>
            <a:endParaRPr lang="en-US" sz="1200" b="1" u="sng" dirty="0">
              <a:latin typeface="Blacker Strokes - Personal use" panose="02000500000000000000" pitchFamily="2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AU" sz="1200" dirty="0">
                <a:latin typeface="HELLOANTSONFIRE" panose="02000603000000000000" pitchFamily="2" charset="0"/>
                <a:ea typeface="HELLOANTSONFIRE" panose="02000603000000000000" pitchFamily="2" charset="0"/>
              </a:rPr>
              <a:t>Read 20 minutes each night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AU" sz="1200" dirty="0">
                <a:latin typeface="HELLOANTSONFIRE" panose="02000603000000000000" pitchFamily="2" charset="0"/>
                <a:ea typeface="HELLOANTSONFIRE" panose="02000603000000000000" pitchFamily="2" charset="0"/>
              </a:rPr>
              <a:t>Math sheet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AU" sz="1200" dirty="0">
                <a:latin typeface="HELLOANTSONFIRE" panose="02000603000000000000" pitchFamily="2" charset="0"/>
                <a:ea typeface="HELLOANTSONFIRE" panose="02000603000000000000" pitchFamily="2" charset="0"/>
              </a:rPr>
              <a:t>Practice math facts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latin typeface="Blacker Strokes - Personal use" panose="02000500000000000000" pitchFamily="2" charset="0"/>
              </a:rPr>
              <a:t>Practice Automaticity Words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latin typeface="Blacker Strokes - Personal use" panose="02000500000000000000" pitchFamily="2" charset="0"/>
              </a:rPr>
              <a:t>Practice vocabulary words – Words will be sent home each week. They will not be printed on the newsletter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AU" sz="1200" b="1" u="sng" dirty="0">
                <a:latin typeface="HELLOANTSONFIRE" panose="02000603000000000000" pitchFamily="2" charset="0"/>
                <a:ea typeface="HELLOANTSONFIRE" panose="02000603000000000000" pitchFamily="2" charset="0"/>
              </a:rPr>
              <a:t>Please check Pride Binder each night.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AU" sz="1200" dirty="0">
                <a:latin typeface="HELLOANTSONFIRE" panose="02000603000000000000" pitchFamily="2" charset="0"/>
                <a:ea typeface="HELLOANTSONFIRE" panose="02000603000000000000" pitchFamily="2" charset="0"/>
              </a:rPr>
              <a:t>Bring snack and water bottle to school every day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latin typeface="Blacker Strokes - Personal use" panose="02000500000000000000" pitchFamily="2" charset="0"/>
              </a:rPr>
              <a:t>Weekly Take Home Folders –Please make sure this folder is returned with the signed papers from the week. </a:t>
            </a:r>
          </a:p>
          <a:p>
            <a:endParaRPr lang="en-US" sz="1100" dirty="0">
              <a:latin typeface="Marker Felt Thin" panose="02000400000000000000" pitchFamily="2" charset="77"/>
              <a:ea typeface="AGSaidNoOneEver Medium" panose="02000603000000000000" pitchFamily="2" charset="0"/>
            </a:endParaRPr>
          </a:p>
          <a:p>
            <a:pPr algn="ctr"/>
            <a:endParaRPr lang="en-US" sz="1600" b="1" u="sng" dirty="0">
              <a:latin typeface="Blacker Strokes - Personal use" panose="02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D835C-8254-9B78-327C-0DD75ABE506E}"/>
              </a:ext>
            </a:extLst>
          </p:cNvPr>
          <p:cNvSpPr txBox="1"/>
          <p:nvPr/>
        </p:nvSpPr>
        <p:spPr>
          <a:xfrm>
            <a:off x="3915688" y="5009517"/>
            <a:ext cx="293467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Blacker Strokes - Personal use" panose="02000500000000000000" pitchFamily="2" charset="0"/>
              </a:rPr>
              <a:t>Important Dates</a:t>
            </a:r>
          </a:p>
          <a:p>
            <a:endParaRPr lang="en-AU" sz="1100" b="1" dirty="0">
              <a:latin typeface="Century Gothic" panose="020B0502020202020204" pitchFamily="34" charset="0"/>
              <a:ea typeface="HELLOANTSONFIRE" panose="02000603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AU" sz="11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May 2 – </a:t>
            </a:r>
            <a:r>
              <a:rPr lang="en-AU" sz="1100" dirty="0">
                <a:latin typeface="Century Gothic" panose="020B0502020202020204" pitchFamily="34" charset="0"/>
                <a:ea typeface="HELLOANTSONFIRE" panose="02000603000000000000" pitchFamily="2" charset="0"/>
              </a:rPr>
              <a:t>Last Day for Book Check out from the library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1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May 5-8 </a:t>
            </a:r>
            <a:r>
              <a:rPr lang="en-AU" sz="1100" dirty="0">
                <a:latin typeface="Century Gothic" panose="020B0502020202020204" pitchFamily="34" charset="0"/>
                <a:ea typeface="HELLOANTSONFIRE" panose="02000603000000000000" pitchFamily="2" charset="0"/>
              </a:rPr>
              <a:t>– Book Fair Week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1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May 8 </a:t>
            </a:r>
            <a:r>
              <a:rPr lang="en-AU" sz="1100" dirty="0">
                <a:latin typeface="Century Gothic" panose="020B0502020202020204" pitchFamily="34" charset="0"/>
                <a:ea typeface="HELLOANTSONFIRE" panose="02000603000000000000" pitchFamily="2" charset="0"/>
              </a:rPr>
              <a:t>– More Green, Less Screen (4:30-6:00)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1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May 19-22 </a:t>
            </a:r>
            <a:r>
              <a:rPr lang="en-AU" sz="1100" dirty="0">
                <a:latin typeface="Century Gothic" panose="020B0502020202020204" pitchFamily="34" charset="0"/>
                <a:ea typeface="HELLOANTSONFIRE" panose="02000603000000000000" pitchFamily="2" charset="0"/>
              </a:rPr>
              <a:t>– PES Spirit Week with 4 Day Classroom Countdown with activities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1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May 20 </a:t>
            </a:r>
            <a:r>
              <a:rPr lang="en-AU" sz="1100" dirty="0">
                <a:latin typeface="Century Gothic" panose="020B0502020202020204" pitchFamily="34" charset="0"/>
                <a:ea typeface="HELLOANTSONFIRE" panose="02000603000000000000" pitchFamily="2" charset="0"/>
              </a:rPr>
              <a:t>– Field Day (wear tennis shoes and Team t-shirt)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AU" sz="1100" b="1" dirty="0">
                <a:latin typeface="Century Gothic" panose="020B0502020202020204" pitchFamily="34" charset="0"/>
                <a:ea typeface="HELLOANTSONFIRE" panose="02000603000000000000" pitchFamily="2" charset="0"/>
              </a:rPr>
              <a:t>May 22 </a:t>
            </a:r>
            <a:r>
              <a:rPr lang="en-AU" sz="1100" dirty="0">
                <a:latin typeface="Century Gothic" panose="020B0502020202020204" pitchFamily="34" charset="0"/>
                <a:ea typeface="HELLOANTSONFIRE" panose="02000603000000000000" pitchFamily="2" charset="0"/>
              </a:rPr>
              <a:t>– Last Day of School </a:t>
            </a:r>
          </a:p>
          <a:p>
            <a:pPr marL="285750" indent="-285750">
              <a:buFont typeface="Wingdings" pitchFamily="2" charset="2"/>
              <a:buChar char="q"/>
            </a:pPr>
            <a:endParaRPr lang="en-AU" sz="1100" dirty="0">
              <a:latin typeface="Century Gothic" panose="020B0502020202020204" pitchFamily="34" charset="0"/>
              <a:ea typeface="HELLOANTSONFIRE" panose="02000603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AU" sz="1100" dirty="0">
              <a:latin typeface="Century Gothic" panose="020B0502020202020204" pitchFamily="34" charset="0"/>
              <a:ea typeface="HELLOANTSONFIRE" panose="02000603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AU" sz="1100" b="1" dirty="0">
              <a:latin typeface="Century Gothic" panose="020B0502020202020204" pitchFamily="34" charset="0"/>
              <a:ea typeface="HELLOANTSONFIRE" panose="02000603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AU" sz="1100" b="1" dirty="0">
              <a:latin typeface="Century Gothic" panose="020B0502020202020204" pitchFamily="34" charset="0"/>
              <a:ea typeface="HELLOANTSONFIRE" panose="02000603000000000000" pitchFamily="2" charset="0"/>
            </a:endParaRPr>
          </a:p>
          <a:p>
            <a:endParaRPr lang="en-AU" sz="1100" dirty="0">
              <a:latin typeface="Century Gothic" panose="020B0502020202020204" pitchFamily="34" charset="0"/>
              <a:ea typeface="HELLOANTSONFIRE" panose="02000603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AU" sz="1100" b="1" dirty="0">
              <a:latin typeface="Century Gothic" panose="020B0502020202020204" pitchFamily="34" charset="0"/>
              <a:ea typeface="HELLOANTSONFIRE" panose="02000603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AU" sz="1100" b="1" dirty="0">
              <a:latin typeface="Century Gothic" panose="020B0502020202020204" pitchFamily="34" charset="0"/>
              <a:ea typeface="HELLOANTSONFIRE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2FF3EA-D4F4-C508-E152-AD2B2CBD0CB3}"/>
              </a:ext>
            </a:extLst>
          </p:cNvPr>
          <p:cNvSpPr txBox="1"/>
          <p:nvPr/>
        </p:nvSpPr>
        <p:spPr>
          <a:xfrm>
            <a:off x="216485" y="1336598"/>
            <a:ext cx="37025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Blacker Strokes - Personal use" panose="02000500000000000000" pitchFamily="2" charset="0"/>
              </a:rPr>
              <a:t>Weekly Skills</a:t>
            </a:r>
          </a:p>
          <a:p>
            <a:pPr algn="ctr"/>
            <a:endParaRPr lang="en-US" sz="800" dirty="0">
              <a:latin typeface="Blacker Strokes - Personal use" panose="02000500000000000000" pitchFamily="2" charset="0"/>
            </a:endParaRPr>
          </a:p>
          <a:p>
            <a:r>
              <a:rPr lang="en-US" sz="1000" b="1" u="sng" dirty="0">
                <a:latin typeface="Chalkboard" panose="03050602040202020205" pitchFamily="66" charset="77"/>
              </a:rPr>
              <a:t>Reading</a:t>
            </a:r>
            <a:r>
              <a:rPr lang="en-US" sz="1000" b="1" dirty="0">
                <a:latin typeface="Chalkboard" panose="03050602040202020205" pitchFamily="66" charset="77"/>
              </a:rPr>
              <a:t> (Apr 28 – May 2) </a:t>
            </a:r>
          </a:p>
          <a:p>
            <a:r>
              <a:rPr lang="en-US" sz="1000" b="1" dirty="0"/>
              <a:t>Actions, Reaction, and Interactions - Unit 10 Week 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Ask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Recognize Text Structure: Cause and Effect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Use Context Clues to Determine the Meaning of Domain-Specific Words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The Wild Robot Class (reading comprehension and activities)</a:t>
            </a:r>
          </a:p>
          <a:p>
            <a:endParaRPr lang="en-US" sz="1000" dirty="0"/>
          </a:p>
          <a:p>
            <a:r>
              <a:rPr lang="en-US" sz="1000" b="1" u="sng" dirty="0">
                <a:latin typeface="Chalkboard" panose="03050602040202020205" pitchFamily="66" charset="77"/>
              </a:rPr>
              <a:t>Reading</a:t>
            </a:r>
            <a:r>
              <a:rPr lang="en-US" sz="1000" b="1" dirty="0">
                <a:latin typeface="Chalkboard" panose="03050602040202020205" pitchFamily="66" charset="77"/>
              </a:rPr>
              <a:t> (May 5-9)</a:t>
            </a:r>
            <a:endParaRPr lang="en-US" sz="1000" b="1" dirty="0"/>
          </a:p>
          <a:p>
            <a:r>
              <a:rPr lang="en-US" sz="1000" b="1" dirty="0"/>
              <a:t>Actions, Reaction, and Interactions - Unit 10 Week 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Make Connections Using Graphic Stories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Use Context Clues to Determine the Meaning of Domain-Specific Words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Explain How Illustrations Contribute to Mood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Describe How Character Relationships and Actions Influence Plot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The Wild Robot Class (reading comprehension and activities)</a:t>
            </a:r>
          </a:p>
          <a:p>
            <a:endParaRPr lang="en-US" sz="1000" dirty="0"/>
          </a:p>
          <a:p>
            <a:r>
              <a:rPr lang="en-US" sz="1000" b="1" u="sng" dirty="0">
                <a:latin typeface="Chalkboard" panose="03050602040202020205" pitchFamily="66" charset="77"/>
              </a:rPr>
              <a:t>Reading</a:t>
            </a:r>
            <a:r>
              <a:rPr lang="en-US" sz="1000" b="1" dirty="0">
                <a:latin typeface="Chalkboard" panose="03050602040202020205" pitchFamily="66" charset="77"/>
              </a:rPr>
              <a:t> (May 12-16)</a:t>
            </a:r>
            <a:endParaRPr lang="en-US" sz="1000" b="1" dirty="0"/>
          </a:p>
          <a:p>
            <a:r>
              <a:rPr lang="en-US" sz="1000" b="1" dirty="0"/>
              <a:t>Actions, Reaction, and Interactions - Unit 10 Week 3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Recognize Text Structure: Cause and Effect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Use Context Clues to Determine the Meaning of Domain-Specific Words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Recognize Text Structure: Steps of a Procedure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The Wild Robot Class (reading comprehension and activities)</a:t>
            </a:r>
          </a:p>
          <a:p>
            <a:endParaRPr lang="en-US" sz="1000" dirty="0"/>
          </a:p>
          <a:p>
            <a:r>
              <a:rPr lang="en-US" sz="1000" b="1" u="sng" dirty="0">
                <a:latin typeface="Chalkboard" panose="03050602040202020205" pitchFamily="66" charset="77"/>
              </a:rPr>
              <a:t>PES Spirit Week</a:t>
            </a:r>
            <a:r>
              <a:rPr lang="en-US" sz="1000" b="1" dirty="0">
                <a:latin typeface="Chalkboard" panose="03050602040202020205" pitchFamily="66" charset="77"/>
              </a:rPr>
              <a:t> (May 19-22)</a:t>
            </a:r>
            <a:endParaRPr lang="en-US" sz="1000" b="1" dirty="0"/>
          </a:p>
          <a:p>
            <a:r>
              <a:rPr lang="en-US" sz="1000" b="1" dirty="0"/>
              <a:t>4 Day Classroom Countdown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Monday 5/19 </a:t>
            </a:r>
            <a:r>
              <a:rPr lang="en-US" sz="1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– Leader Time with Admin and Bubbles Day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212529"/>
                </a:solidFill>
                <a:latin typeface="Open Sans" panose="020B0606030504020204" pitchFamily="34" charset="0"/>
              </a:rPr>
              <a:t>Tuesday 5/20 </a:t>
            </a:r>
            <a:r>
              <a:rPr lang="en-US" sz="1000" dirty="0">
                <a:solidFill>
                  <a:srgbClr val="212529"/>
                </a:solidFill>
                <a:latin typeface="Open Sans" panose="020B0606030504020204" pitchFamily="34" charset="0"/>
              </a:rPr>
              <a:t>– Field Day with Coach and Board Game Day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Wednesday 5/21 </a:t>
            </a:r>
            <a:r>
              <a:rPr lang="en-US" sz="1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– Movie/Book Day with Hooks and Sidewalk Chalk Day with Extra Recess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212529"/>
                </a:solidFill>
                <a:latin typeface="Open Sans" panose="020B0606030504020204" pitchFamily="34" charset="0"/>
              </a:rPr>
              <a:t>Thursday 5/22 </a:t>
            </a:r>
            <a:r>
              <a:rPr lang="en-US" sz="1000" dirty="0">
                <a:solidFill>
                  <a:srgbClr val="212529"/>
                </a:solidFill>
                <a:latin typeface="Open Sans" panose="020B0606030504020204" pitchFamily="34" charset="0"/>
              </a:rPr>
              <a:t>– Variety Show Day with PES Faculty and Favorite Stuffed Animal and Pay-Doh Day</a:t>
            </a:r>
            <a:endParaRPr lang="en-US" sz="10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US" sz="10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70AD3A2-5A20-963B-1648-5132CF879D6C}"/>
              </a:ext>
            </a:extLst>
          </p:cNvPr>
          <p:cNvSpPr/>
          <p:nvPr/>
        </p:nvSpPr>
        <p:spPr>
          <a:xfrm>
            <a:off x="3966009" y="7829723"/>
            <a:ext cx="2808711" cy="10049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Contact Information: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School Phone: (334) 887-2110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Email: </a:t>
            </a:r>
            <a:r>
              <a:rPr lang="en-US" sz="1200" dirty="0">
                <a:solidFill>
                  <a:schemeClr val="tx1"/>
                </a:solidFill>
                <a:hlinkClick r:id="rId5"/>
              </a:rPr>
              <a:t>mkrhodes@auburnschools.org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Class Dojo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8012F-683F-1451-C12C-464B18E2E364}"/>
              </a:ext>
            </a:extLst>
          </p:cNvPr>
          <p:cNvSpPr txBox="1"/>
          <p:nvPr/>
        </p:nvSpPr>
        <p:spPr>
          <a:xfrm>
            <a:off x="930159" y="718097"/>
            <a:ext cx="3061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b="1" u="sng" dirty="0"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pPr algn="ctr"/>
            <a:r>
              <a:rPr lang="en-AU" b="1" u="sng" dirty="0">
                <a:latin typeface="Century Gothic" panose="020B0502020202020204" pitchFamily="34" charset="0"/>
                <a:ea typeface="APLRainbowRug" panose="02000603000000000000" pitchFamily="2" charset="0"/>
              </a:rPr>
              <a:t>WHAT WE’RE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57C64-827C-BC36-9D46-6D6F5C951D28}"/>
              </a:ext>
            </a:extLst>
          </p:cNvPr>
          <p:cNvSpPr txBox="1"/>
          <p:nvPr/>
        </p:nvSpPr>
        <p:spPr>
          <a:xfrm>
            <a:off x="238327" y="7727342"/>
            <a:ext cx="37025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Chalkboard" panose="03050602040202020205" pitchFamily="66" charset="77"/>
              </a:rPr>
              <a:t>Math</a:t>
            </a:r>
            <a:r>
              <a:rPr lang="en-US" sz="1600" b="1" dirty="0">
                <a:latin typeface="Chalkboard" panose="03050602040202020205" pitchFamily="66" charset="77"/>
              </a:rPr>
              <a:t>  </a:t>
            </a:r>
            <a:endParaRPr lang="en-US" sz="1000" b="1" dirty="0">
              <a:latin typeface="Chalkboard" panose="03050602040202020205" pitchFamily="66" charset="77"/>
            </a:endParaRPr>
          </a:p>
          <a:p>
            <a:r>
              <a:rPr lang="en-US" sz="1000" dirty="0">
                <a:latin typeface="Chalkboard" panose="03050602040202020205" pitchFamily="66" charset="77"/>
              </a:rPr>
              <a:t>Topic 15: Attributes of Two-Dimensional Shapes</a:t>
            </a:r>
          </a:p>
          <a:p>
            <a:r>
              <a:rPr lang="en-US" sz="1000" b="1" dirty="0">
                <a:latin typeface="Chalkboard" panose="03050602040202020205" pitchFamily="66" charset="77"/>
              </a:rPr>
              <a:t>Test – May 5 (study guide in Pride Binder)</a:t>
            </a:r>
          </a:p>
          <a:p>
            <a:endParaRPr lang="en-US" sz="1000" dirty="0">
              <a:latin typeface="Chalkboard" panose="03050602040202020205" pitchFamily="66" charset="77"/>
            </a:endParaRPr>
          </a:p>
          <a:p>
            <a:r>
              <a:rPr lang="en-US" sz="1000" dirty="0">
                <a:latin typeface="Chalkboard" panose="03050602040202020205" pitchFamily="66" charset="77"/>
              </a:rPr>
              <a:t>Topic 16: Solve Perimeter Problems</a:t>
            </a:r>
            <a:endParaRPr lang="en-US" sz="1000" b="1" dirty="0">
              <a:latin typeface="Chalkboard" panose="03050602040202020205" pitchFamily="66" charset="77"/>
            </a:endParaRPr>
          </a:p>
          <a:p>
            <a:r>
              <a:rPr lang="en-US" sz="1000" b="1" dirty="0">
                <a:latin typeface="Chalkboard" panose="03050602040202020205" pitchFamily="66" charset="77"/>
              </a:rPr>
              <a:t>Mid-Chapter Checkpoint Quiz – May 9 </a:t>
            </a:r>
          </a:p>
          <a:p>
            <a:r>
              <a:rPr lang="en-US" sz="1000" b="1" dirty="0">
                <a:latin typeface="Chalkboard" panose="03050602040202020205" pitchFamily="66" charset="77"/>
              </a:rPr>
              <a:t>Test – May 14</a:t>
            </a:r>
          </a:p>
        </p:txBody>
      </p:sp>
      <p:pic>
        <p:nvPicPr>
          <p:cNvPr id="10" name="Picture 9" descr="A red electric guitar on a black background&#10;&#10;Description automatically generated">
            <a:extLst>
              <a:ext uri="{FF2B5EF4-FFF2-40B4-BE49-F238E27FC236}">
                <a16:creationId xmlns:a16="http://schemas.microsoft.com/office/drawing/2014/main" id="{D9704658-E3BD-D8E9-9C34-AAA60C304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061338" y="8173802"/>
            <a:ext cx="735324" cy="66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1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1963</TotalTime>
  <Words>423</Words>
  <Application>Microsoft Macintosh PowerPoint</Application>
  <PresentationFormat>Letter Paper (8.5x11 in)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Aptos</vt:lpstr>
      <vt:lpstr>Aptos Display</vt:lpstr>
      <vt:lpstr>Arial</vt:lpstr>
      <vt:lpstr>Blacker Strokes - Personal use</vt:lpstr>
      <vt:lpstr>Bradley Hand</vt:lpstr>
      <vt:lpstr>Century Gothic</vt:lpstr>
      <vt:lpstr>Chalkboard</vt:lpstr>
      <vt:lpstr>HELLOANTSONFIRE</vt:lpstr>
      <vt:lpstr>Marker Felt Thin</vt:lpstr>
      <vt:lpstr>Open Sans</vt:lpstr>
      <vt:lpstr>ROCK KAPAK 2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Thomas, Jeri</dc:creator>
  <cp:lastModifiedBy>Rhodes, Kaye</cp:lastModifiedBy>
  <cp:revision>83</cp:revision>
  <cp:lastPrinted>2025-03-30T18:53:20Z</cp:lastPrinted>
  <dcterms:created xsi:type="dcterms:W3CDTF">2024-06-02T20:54:30Z</dcterms:created>
  <dcterms:modified xsi:type="dcterms:W3CDTF">2025-05-02T02:02:44Z</dcterms:modified>
</cp:coreProperties>
</file>